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4" r:id="rId5"/>
    <p:sldId id="265" r:id="rId6"/>
    <p:sldId id="266" r:id="rId7"/>
    <p:sldId id="260" r:id="rId8"/>
    <p:sldId id="270" r:id="rId9"/>
    <p:sldId id="261" r:id="rId10"/>
    <p:sldId id="268" r:id="rId11"/>
    <p:sldId id="269" r:id="rId12"/>
    <p:sldId id="263" r:id="rId13"/>
    <p:sldId id="262" r:id="rId14"/>
    <p:sldId id="271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9F8894-181E-438D-BFC4-58E33016C292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835953-843C-456B-BDFF-1D77BC57F4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6836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3B20-9BD8-4D53-8F92-29C06F0953D9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0256-DB04-4AA7-8403-022F2836C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7047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3B20-9BD8-4D53-8F92-29C06F0953D9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0256-DB04-4AA7-8403-022F2836C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2484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3B20-9BD8-4D53-8F92-29C06F0953D9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0256-DB04-4AA7-8403-022F2836C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2090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3B20-9BD8-4D53-8F92-29C06F0953D9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0256-DB04-4AA7-8403-022F2836C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1449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3B20-9BD8-4D53-8F92-29C06F0953D9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0256-DB04-4AA7-8403-022F2836C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5890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3B20-9BD8-4D53-8F92-29C06F0953D9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0256-DB04-4AA7-8403-022F2836C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5389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3B20-9BD8-4D53-8F92-29C06F0953D9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0256-DB04-4AA7-8403-022F2836C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643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3B20-9BD8-4D53-8F92-29C06F0953D9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0256-DB04-4AA7-8403-022F2836C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0848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3B20-9BD8-4D53-8F92-29C06F0953D9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0256-DB04-4AA7-8403-022F2836C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8404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3B20-9BD8-4D53-8F92-29C06F0953D9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0256-DB04-4AA7-8403-022F2836C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6866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3B20-9BD8-4D53-8F92-29C06F0953D9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0256-DB04-4AA7-8403-022F2836C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4400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A3B20-9BD8-4D53-8F92-29C06F0953D9}" type="datetimeFigureOut">
              <a:rPr lang="fr-FR" smtClean="0"/>
              <a:t>28/08/2025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20256-DB04-4AA7-8403-022F2836C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8322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2" y="81288"/>
            <a:ext cx="3549242" cy="1193839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502641" y="2810312"/>
            <a:ext cx="112671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Présentation du service intendance pour les parents d’élèves de 6° </a:t>
            </a:r>
            <a:endParaRPr lang="fr-FR" sz="3200" dirty="0"/>
          </a:p>
        </p:txBody>
      </p:sp>
      <p:sp>
        <p:nvSpPr>
          <p:cNvPr id="7" name="ZoneTexte 6"/>
          <p:cNvSpPr txBox="1"/>
          <p:nvPr/>
        </p:nvSpPr>
        <p:spPr>
          <a:xfrm>
            <a:off x="4924339" y="6300132"/>
            <a:ext cx="2114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Rentrée 2025-2026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15798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425661" cy="343146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677103" y="231229"/>
            <a:ext cx="746235" cy="1366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" name="Connecteur droit avec flèche 3"/>
          <p:cNvCxnSpPr/>
          <p:nvPr/>
        </p:nvCxnSpPr>
        <p:spPr>
          <a:xfrm flipH="1" flipV="1">
            <a:off x="6299536" y="2888681"/>
            <a:ext cx="834178" cy="1662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10" y="3301366"/>
            <a:ext cx="6695089" cy="3556634"/>
          </a:xfrm>
          <a:prstGeom prst="rect">
            <a:avLst/>
          </a:prstGeom>
        </p:spPr>
      </p:pic>
      <p:cxnSp>
        <p:nvCxnSpPr>
          <p:cNvPr id="7" name="Connecteur droit avec flèche 6"/>
          <p:cNvCxnSpPr/>
          <p:nvPr/>
        </p:nvCxnSpPr>
        <p:spPr>
          <a:xfrm flipV="1">
            <a:off x="4820913" y="6652134"/>
            <a:ext cx="811216" cy="22209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0930759" y="4719145"/>
            <a:ext cx="735724" cy="1156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0347434" y="3536732"/>
            <a:ext cx="746235" cy="1366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5522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55697" cy="68580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2894" y="0"/>
            <a:ext cx="3699106" cy="68580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490" y="0"/>
            <a:ext cx="3855697" cy="6858000"/>
          </a:xfrm>
          <a:prstGeom prst="rect">
            <a:avLst/>
          </a:prstGeom>
        </p:spPr>
      </p:pic>
      <p:sp>
        <p:nvSpPr>
          <p:cNvPr id="5" name="Ellipse 4"/>
          <p:cNvSpPr/>
          <p:nvPr/>
        </p:nvSpPr>
        <p:spPr>
          <a:xfrm>
            <a:off x="2312275" y="5591503"/>
            <a:ext cx="746235" cy="66215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/>
          <p:cNvSpPr/>
          <p:nvPr/>
        </p:nvSpPr>
        <p:spPr>
          <a:xfrm>
            <a:off x="5098772" y="5412827"/>
            <a:ext cx="2165131" cy="101950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9453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En cas de difficultés de paiement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Mettre en place un échéancier</a:t>
            </a:r>
          </a:p>
          <a:p>
            <a:r>
              <a:rPr lang="fr-FR" dirty="0" smtClean="0"/>
              <a:t>Encaisser les chèques en différé </a:t>
            </a:r>
          </a:p>
          <a:p>
            <a:r>
              <a:rPr lang="fr-FR" dirty="0" smtClean="0"/>
              <a:t>Faire une demande de fonds social (dossier disponible sur ENT)</a:t>
            </a:r>
          </a:p>
          <a:p>
            <a:r>
              <a:rPr lang="fr-FR" dirty="0" smtClean="0"/>
              <a:t>Contacter l’assistante sociale (présente mardi et jeudi)</a:t>
            </a:r>
          </a:p>
          <a:p>
            <a:pPr marL="0" indent="0" algn="ctr">
              <a:buNone/>
            </a:pPr>
            <a:r>
              <a:rPr lang="fr-FR" dirty="0"/>
              <a:t>l</a:t>
            </a:r>
            <a:r>
              <a:rPr lang="fr-FR" dirty="0" smtClean="0"/>
              <a:t>ara.peyrard@ac-montpellier.fr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8875" y="471487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0341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En cas de non paiement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Rappel par mail, SMS, appel</a:t>
            </a:r>
          </a:p>
          <a:p>
            <a:r>
              <a:rPr lang="fr-FR" dirty="0" smtClean="0"/>
              <a:t>Relance amiable</a:t>
            </a:r>
          </a:p>
          <a:p>
            <a:r>
              <a:rPr lang="fr-FR" dirty="0" smtClean="0"/>
              <a:t>Avis avant poursuites</a:t>
            </a:r>
          </a:p>
          <a:p>
            <a:r>
              <a:rPr lang="fr-FR" dirty="0" smtClean="0"/>
              <a:t>Procédure contentieuse : prélèvement CAF</a:t>
            </a:r>
          </a:p>
          <a:p>
            <a:r>
              <a:rPr lang="fr-FR" dirty="0" smtClean="0"/>
              <a:t>Prélèvement sur </a:t>
            </a:r>
            <a:r>
              <a:rPr lang="fr-FR" dirty="0" smtClean="0"/>
              <a:t>salaire</a:t>
            </a:r>
          </a:p>
          <a:p>
            <a:r>
              <a:rPr lang="fr-FR" dirty="0" smtClean="0"/>
              <a:t>Saisie sur compte bancaire </a:t>
            </a:r>
            <a:endParaRPr lang="fr-FR" dirty="0" smtClean="0"/>
          </a:p>
          <a:p>
            <a:r>
              <a:rPr lang="fr-FR" dirty="0" smtClean="0"/>
              <a:t>Huissier </a:t>
            </a:r>
          </a:p>
          <a:p>
            <a:r>
              <a:rPr lang="fr-FR" dirty="0" smtClean="0"/>
              <a:t>Exclusion du service de demi-pension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937" y="0"/>
            <a:ext cx="2651563" cy="265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7652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47426" y="2396359"/>
            <a:ext cx="118334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dirty="0" smtClean="0"/>
              <a:t>Avez-vous des questions ? </a:t>
            </a:r>
            <a:endParaRPr lang="fr-FR" sz="72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0567"/>
            <a:ext cx="3217433" cy="321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653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Membres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671119" y="1610686"/>
            <a:ext cx="454683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Gestionnaire : Eva VEY</a:t>
            </a:r>
          </a:p>
          <a:p>
            <a:endParaRPr lang="fr-FR" dirty="0"/>
          </a:p>
          <a:p>
            <a:r>
              <a:rPr lang="fr-FR" dirty="0" smtClean="0"/>
              <a:t>Mail : gest.0111051h@ac-montpellier.fr</a:t>
            </a:r>
          </a:p>
          <a:p>
            <a:endParaRPr lang="fr-FR" dirty="0"/>
          </a:p>
          <a:p>
            <a:r>
              <a:rPr lang="fr-FR" dirty="0" smtClean="0"/>
              <a:t>Téléphone : 04.68.58.19.10</a:t>
            </a:r>
          </a:p>
          <a:p>
            <a:endParaRPr lang="fr-FR" dirty="0"/>
          </a:p>
          <a:p>
            <a:r>
              <a:rPr lang="fr-FR" dirty="0" smtClean="0"/>
              <a:t>Présence : Du lundi au vendredi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6115574" y="1610686"/>
            <a:ext cx="552834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Secrétaire d’intendance : Katia VILLEFRANQUE</a:t>
            </a:r>
          </a:p>
          <a:p>
            <a:endParaRPr lang="fr-FR" dirty="0"/>
          </a:p>
          <a:p>
            <a:r>
              <a:rPr lang="fr-FR" dirty="0" smtClean="0"/>
              <a:t>Mail : si.0111051h@ac-montpellier.fr</a:t>
            </a:r>
          </a:p>
          <a:p>
            <a:endParaRPr lang="fr-FR" dirty="0" smtClean="0"/>
          </a:p>
          <a:p>
            <a:r>
              <a:rPr lang="fr-FR" dirty="0" smtClean="0"/>
              <a:t>Téléphone : 04.68.58.69.58</a:t>
            </a:r>
          </a:p>
          <a:p>
            <a:endParaRPr lang="fr-FR" dirty="0"/>
          </a:p>
          <a:p>
            <a:r>
              <a:rPr lang="fr-FR" dirty="0" smtClean="0"/>
              <a:t>Présence : Lundi</a:t>
            </a:r>
            <a:r>
              <a:rPr lang="fr-FR" dirty="0"/>
              <a:t> </a:t>
            </a:r>
            <a:r>
              <a:rPr lang="fr-FR" dirty="0" smtClean="0"/>
              <a:t>et mardi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281" y="4361793"/>
            <a:ext cx="4345438" cy="2496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152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Missions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u="sng" dirty="0" smtClean="0"/>
              <a:t>Gestion financière :</a:t>
            </a:r>
          </a:p>
          <a:p>
            <a:pPr>
              <a:buFontTx/>
              <a:buChar char="-"/>
            </a:pPr>
            <a:r>
              <a:rPr lang="fr-FR" dirty="0" smtClean="0"/>
              <a:t>Bourses</a:t>
            </a:r>
          </a:p>
          <a:p>
            <a:pPr>
              <a:buFontTx/>
              <a:buChar char="-"/>
            </a:pPr>
            <a:r>
              <a:rPr lang="fr-FR" dirty="0" smtClean="0"/>
              <a:t>Cantine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u="sng" dirty="0" smtClean="0"/>
              <a:t>Gestion matérielle :</a:t>
            </a:r>
          </a:p>
          <a:p>
            <a:pPr>
              <a:buFontTx/>
              <a:buChar char="-"/>
            </a:pPr>
            <a:r>
              <a:rPr lang="fr-FR" dirty="0" smtClean="0"/>
              <a:t>Dégradations</a:t>
            </a:r>
          </a:p>
          <a:p>
            <a:pPr>
              <a:buFontTx/>
              <a:buChar char="-"/>
            </a:pPr>
            <a:r>
              <a:rPr lang="fr-FR" dirty="0"/>
              <a:t>Manuels/carnets de correspondance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231" y="1825625"/>
            <a:ext cx="4615844" cy="298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919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Bourses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Viennent en déduction des factures de cantine</a:t>
            </a:r>
          </a:p>
          <a:p>
            <a:r>
              <a:rPr lang="fr-FR" dirty="0" smtClean="0"/>
              <a:t>Ne prennent pas forcément en charge l’intégralité des factures de cantine</a:t>
            </a:r>
          </a:p>
          <a:p>
            <a:r>
              <a:rPr lang="fr-FR" dirty="0" smtClean="0"/>
              <a:t>Peuvent être déduites pour payer : manuels/carnets, dégradations, absentéisme</a:t>
            </a:r>
          </a:p>
          <a:p>
            <a:r>
              <a:rPr lang="fr-FR" dirty="0" smtClean="0"/>
              <a:t>Personne qui perçoit les bourses = personne qui reçoit les factures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6662" y="4487500"/>
            <a:ext cx="2375338" cy="237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73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Dégradations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Facturées aux familles </a:t>
            </a:r>
          </a:p>
          <a:p>
            <a:r>
              <a:rPr lang="fr-FR" dirty="0" smtClean="0"/>
              <a:t>WC interdits sur les heures de cours pour limiter les dégradations</a:t>
            </a:r>
          </a:p>
          <a:p>
            <a:r>
              <a:rPr lang="fr-FR" dirty="0" smtClean="0"/>
              <a:t>Si facture non réglée : déduction des bourses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324" y="3250324"/>
            <a:ext cx="3607676" cy="3607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917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Manuels/carnets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8676" y="1825625"/>
            <a:ext cx="11698014" cy="4351338"/>
          </a:xfrm>
        </p:spPr>
        <p:txBody>
          <a:bodyPr/>
          <a:lstStyle/>
          <a:p>
            <a:r>
              <a:rPr lang="fr-FR" dirty="0" smtClean="0"/>
              <a:t>Obligation d’être en possession d’un carnet</a:t>
            </a:r>
          </a:p>
          <a:p>
            <a:r>
              <a:rPr lang="fr-FR" dirty="0" smtClean="0"/>
              <a:t>Si perte/dégradation : rachat du carnet (5€)</a:t>
            </a:r>
          </a:p>
          <a:p>
            <a:r>
              <a:rPr lang="fr-FR" dirty="0" smtClean="0"/>
              <a:t>Livres obligatoirement rendus en fin d’année scolaire</a:t>
            </a:r>
          </a:p>
          <a:p>
            <a:r>
              <a:rPr lang="fr-FR" dirty="0" smtClean="0"/>
              <a:t>Si perte/dégradation : facture à payer </a:t>
            </a:r>
          </a:p>
          <a:p>
            <a:r>
              <a:rPr lang="fr-FR" dirty="0" smtClean="0"/>
              <a:t>Si les manuels ne sont pas rendus : pas de manuels distribués l’année suivante</a:t>
            </a:r>
          </a:p>
          <a:p>
            <a:r>
              <a:rPr lang="fr-FR" dirty="0" smtClean="0"/>
              <a:t>Si les factures ne sont pas réglées : déduction des bourses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6349" y="115613"/>
            <a:ext cx="3319771" cy="2312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52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Factures de cantine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24302"/>
            <a:ext cx="10515600" cy="5307725"/>
          </a:xfrm>
        </p:spPr>
        <p:txBody>
          <a:bodyPr>
            <a:normAutofit fontScale="92500"/>
          </a:bodyPr>
          <a:lstStyle/>
          <a:p>
            <a:r>
              <a:rPr lang="fr-FR" dirty="0" smtClean="0"/>
              <a:t>Envoyées par mail au responsable financier de l’élève</a:t>
            </a:r>
          </a:p>
          <a:p>
            <a:r>
              <a:rPr lang="fr-FR" dirty="0" smtClean="0"/>
              <a:t>A payer en début de trimestre</a:t>
            </a:r>
          </a:p>
          <a:p>
            <a:r>
              <a:rPr lang="fr-FR" dirty="0" smtClean="0"/>
              <a:t>Moyens de paiement : télépaiement, chèque, espèce (pas de boitier TPE pour paiement par CB dans mon bureau)</a:t>
            </a:r>
          </a:p>
          <a:p>
            <a:r>
              <a:rPr lang="fr-FR" dirty="0" smtClean="0"/>
              <a:t>Pas de prélèvement sur RIB</a:t>
            </a:r>
          </a:p>
          <a:p>
            <a:r>
              <a:rPr lang="fr-FR" dirty="0" smtClean="0"/>
              <a:t>Changement de régime en fin de trimestre (pas de changement en cours de trimestre)</a:t>
            </a:r>
          </a:p>
          <a:p>
            <a:r>
              <a:rPr lang="fr-FR" dirty="0" smtClean="0"/>
              <a:t>Remises d’ordre : fermeture de la cantine, absence de plus de 2 semaines consécutives pour raison médicale avec certificat, stage, voyage</a:t>
            </a:r>
          </a:p>
          <a:p>
            <a:r>
              <a:rPr lang="fr-FR" dirty="0" smtClean="0"/>
              <a:t>Le collège n’entre pas dans les arrangements familiaux (ex : pas de double envoi de la facture)</a:t>
            </a:r>
          </a:p>
          <a:p>
            <a:r>
              <a:rPr lang="fr-FR" dirty="0" smtClean="0"/>
              <a:t>Inscription à la DP = vaut acceptation du règlement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2993" y="136836"/>
            <a:ext cx="1888413" cy="1782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139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Tarification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Forfait demi-pension 4 jours/semaine (pas 1, pas 2, pas 3, pas 5)</a:t>
            </a:r>
          </a:p>
          <a:p>
            <a:r>
              <a:rPr lang="fr-FR" dirty="0" smtClean="0"/>
              <a:t>BN échelon 3 : 0€ le repas</a:t>
            </a:r>
          </a:p>
          <a:p>
            <a:r>
              <a:rPr lang="fr-FR" dirty="0" smtClean="0"/>
              <a:t>BN échelon 2 : 1€ le repas</a:t>
            </a:r>
          </a:p>
          <a:p>
            <a:r>
              <a:rPr lang="fr-FR" dirty="0" smtClean="0"/>
              <a:t>BN échelon 1 : 2€ le repas</a:t>
            </a:r>
          </a:p>
          <a:p>
            <a:r>
              <a:rPr lang="fr-FR" dirty="0" smtClean="0"/>
              <a:t>Non boursier : 3,80€ le repas</a:t>
            </a:r>
          </a:p>
          <a:p>
            <a:r>
              <a:rPr lang="fr-FR" dirty="0" smtClean="0"/>
              <a:t>Repas occasionnel (club, scolarité partagée…) : 4,80€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6344" y="4293476"/>
            <a:ext cx="3205655" cy="256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738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75522" y="0"/>
            <a:ext cx="10515600" cy="1325563"/>
          </a:xfrm>
        </p:spPr>
        <p:txBody>
          <a:bodyPr/>
          <a:lstStyle/>
          <a:p>
            <a:pPr algn="ctr"/>
            <a:r>
              <a:rPr lang="fr-FR" dirty="0" err="1" smtClean="0"/>
              <a:t>Educonnect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7" y="1325562"/>
            <a:ext cx="5958247" cy="312513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360" y="4872122"/>
            <a:ext cx="3278284" cy="1853967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0" y="956231"/>
            <a:ext cx="4118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https://rosa-parks.mon-ent-occitanie.fr/</a:t>
            </a:r>
          </a:p>
        </p:txBody>
      </p:sp>
      <p:cxnSp>
        <p:nvCxnSpPr>
          <p:cNvPr id="9" name="Connecteur droit avec flèche 8"/>
          <p:cNvCxnSpPr/>
          <p:nvPr/>
        </p:nvCxnSpPr>
        <p:spPr>
          <a:xfrm flipV="1">
            <a:off x="1608360" y="5705455"/>
            <a:ext cx="1152000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328" y="956231"/>
            <a:ext cx="4055818" cy="202529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506" y="3231114"/>
            <a:ext cx="4379640" cy="3494975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 flipV="1">
            <a:off x="6738948" y="2564149"/>
            <a:ext cx="1152000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2320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432</Words>
  <Application>Microsoft Office PowerPoint</Application>
  <PresentationFormat>Grand écran</PresentationFormat>
  <Paragraphs>75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Thème Office</vt:lpstr>
      <vt:lpstr>Présentation PowerPoint</vt:lpstr>
      <vt:lpstr>Membres</vt:lpstr>
      <vt:lpstr>Missions</vt:lpstr>
      <vt:lpstr>Bourses</vt:lpstr>
      <vt:lpstr>Dégradations</vt:lpstr>
      <vt:lpstr>Manuels/carnets</vt:lpstr>
      <vt:lpstr>Factures de cantine</vt:lpstr>
      <vt:lpstr>Tarification </vt:lpstr>
      <vt:lpstr>Educonnect</vt:lpstr>
      <vt:lpstr>Présentation PowerPoint</vt:lpstr>
      <vt:lpstr>Présentation PowerPoint</vt:lpstr>
      <vt:lpstr>En cas de difficultés de paiement</vt:lpstr>
      <vt:lpstr>En cas de non paiement 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int</dc:creator>
  <cp:lastModifiedBy>int</cp:lastModifiedBy>
  <cp:revision>26</cp:revision>
  <dcterms:created xsi:type="dcterms:W3CDTF">2024-10-18T12:21:12Z</dcterms:created>
  <dcterms:modified xsi:type="dcterms:W3CDTF">2025-08-28T07:44:01Z</dcterms:modified>
</cp:coreProperties>
</file>